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7" r:id="rId1"/>
  </p:sldMasterIdLst>
  <p:sldIdLst>
    <p:sldId id="256" r:id="rId2"/>
    <p:sldId id="259" r:id="rId3"/>
    <p:sldId id="286" r:id="rId4"/>
    <p:sldId id="285" r:id="rId5"/>
    <p:sldId id="284" r:id="rId6"/>
    <p:sldId id="289" r:id="rId7"/>
    <p:sldId id="258" r:id="rId8"/>
    <p:sldId id="287" r:id="rId9"/>
    <p:sldId id="314" r:id="rId10"/>
    <p:sldId id="262" r:id="rId11"/>
    <p:sldId id="281" r:id="rId12"/>
    <p:sldId id="293" r:id="rId13"/>
    <p:sldId id="290" r:id="rId14"/>
    <p:sldId id="294" r:id="rId15"/>
    <p:sldId id="309" r:id="rId16"/>
    <p:sldId id="295" r:id="rId17"/>
    <p:sldId id="310" r:id="rId18"/>
    <p:sldId id="297" r:id="rId19"/>
    <p:sldId id="296" r:id="rId20"/>
    <p:sldId id="311" r:id="rId21"/>
    <p:sldId id="298" r:id="rId22"/>
    <p:sldId id="312" r:id="rId23"/>
    <p:sldId id="299" r:id="rId24"/>
    <p:sldId id="313" r:id="rId25"/>
    <p:sldId id="315" r:id="rId26"/>
    <p:sldId id="273" r:id="rId27"/>
    <p:sldId id="282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264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82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39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85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02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81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54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18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742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50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56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8CB27-5543-456C-9670-9F7696F108F7}" type="datetimeFigureOut">
              <a:rPr lang="en-GB" smtClean="0"/>
              <a:t>22/03/2014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0F946-13A6-4CBD-ABE6-96A60FC202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1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8" r:id="rId1"/>
    <p:sldLayoutId id="2147484369" r:id="rId2"/>
    <p:sldLayoutId id="2147484370" r:id="rId3"/>
    <p:sldLayoutId id="2147484371" r:id="rId4"/>
    <p:sldLayoutId id="2147484372" r:id="rId5"/>
    <p:sldLayoutId id="2147484373" r:id="rId6"/>
    <p:sldLayoutId id="2147484374" r:id="rId7"/>
    <p:sldLayoutId id="2147484375" r:id="rId8"/>
    <p:sldLayoutId id="2147484376" r:id="rId9"/>
    <p:sldLayoutId id="2147484377" r:id="rId10"/>
    <p:sldLayoutId id="21474843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ndrea-angella.blogspot.co.uk/" TargetMode="External"/><Relationship Id="rId7" Type="http://schemas.openxmlformats.org/officeDocument/2006/relationships/image" Target="../media/image1.gif"/><Relationship Id="rId2" Type="http://schemas.openxmlformats.org/officeDocument/2006/relationships/hyperlink" Target="mailto:angella.andrea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image" Target="../media/image13.jpeg"/><Relationship Id="rId7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course/algs4partII" TargetMode="External"/><Relationship Id="rId5" Type="http://schemas.openxmlformats.org/officeDocument/2006/relationships/hyperlink" Target="https://www.coursera.org/course/algs4partI" TargetMode="External"/><Relationship Id="rId4" Type="http://schemas.openxmlformats.org/officeDocument/2006/relationships/hyperlink" Target="http://algs4.cs.princeton.edu/co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36173"/>
            <a:ext cx="9144000" cy="2387600"/>
          </a:xfrm>
        </p:spPr>
        <p:txBody>
          <a:bodyPr/>
          <a:lstStyle/>
          <a:p>
            <a:r>
              <a:rPr lang="en-GB" dirty="0" smtClean="0"/>
              <a:t>Advanced </a:t>
            </a:r>
            <a:r>
              <a:rPr lang="en-GB" dirty="0" smtClean="0"/>
              <a:t>Algorithms #1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15848"/>
            <a:ext cx="9144000" cy="1655762"/>
          </a:xfrm>
        </p:spPr>
        <p:txBody>
          <a:bodyPr/>
          <a:lstStyle/>
          <a:p>
            <a:r>
              <a:rPr lang="en-US" sz="3200" dirty="0" smtClean="0"/>
              <a:t>Union/Find </a:t>
            </a:r>
            <a:r>
              <a:rPr lang="en-US" sz="3200" dirty="0"/>
              <a:t>on Disjoint-Set Data Structures</a:t>
            </a:r>
            <a:endParaRPr lang="en-GB" dirty="0"/>
          </a:p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Andrea Angella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3074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053" y="442464"/>
            <a:ext cx="2203268" cy="220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GB" dirty="0" smtClean="0"/>
              <a:t>The Connectivity Problem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5" y="1302190"/>
            <a:ext cx="6596690" cy="5255364"/>
          </a:xfrm>
          <a:prstGeom prst="rect">
            <a:avLst/>
          </a:prstGeom>
        </p:spPr>
      </p:pic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97" y="2888837"/>
            <a:ext cx="5734850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9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 smtClean="0"/>
              <a:t>Example</a:t>
            </a:r>
            <a:endParaRPr lang="en-GB" dirty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528596" y="2267338"/>
            <a:ext cx="4111479" cy="2603075"/>
            <a:chOff x="2603863" y="2063931"/>
            <a:chExt cx="3448598" cy="1968138"/>
          </a:xfrm>
        </p:grpSpPr>
        <p:sp>
          <p:nvSpPr>
            <p:cNvPr id="3" name="Oval 2"/>
            <p:cNvSpPr/>
            <p:nvPr/>
          </p:nvSpPr>
          <p:spPr>
            <a:xfrm>
              <a:off x="2603863" y="2063931"/>
              <a:ext cx="627018" cy="62701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0</a:t>
              </a:r>
              <a:endParaRPr lang="en-GB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014653" y="2063931"/>
              <a:ext cx="627018" cy="62701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1</a:t>
              </a:r>
              <a:endParaRPr lang="en-GB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425443" y="2063931"/>
              <a:ext cx="627018" cy="62701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603863" y="3405051"/>
              <a:ext cx="627018" cy="62701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014653" y="3405051"/>
              <a:ext cx="627018" cy="62701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cxnSp>
          <p:nvCxnSpPr>
            <p:cNvPr id="14" name="Straight Connector 13"/>
            <p:cNvCxnSpPr>
              <a:stCxn id="3" idx="6"/>
              <a:endCxn id="9" idx="2"/>
            </p:cNvCxnSpPr>
            <p:nvPr/>
          </p:nvCxnSpPr>
          <p:spPr>
            <a:xfrm>
              <a:off x="3230881" y="2377440"/>
              <a:ext cx="78377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7"/>
              <a:endCxn id="9" idx="3"/>
            </p:cNvCxnSpPr>
            <p:nvPr/>
          </p:nvCxnSpPr>
          <p:spPr>
            <a:xfrm flipV="1">
              <a:off x="3139056" y="2599124"/>
              <a:ext cx="967422" cy="8977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558556" y="2615315"/>
              <a:ext cx="967422" cy="8977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7724508" y="1738101"/>
            <a:ext cx="3152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N = 5</a:t>
            </a:r>
          </a:p>
          <a:p>
            <a:endParaRPr lang="en-GB" sz="2400" b="1" dirty="0"/>
          </a:p>
          <a:p>
            <a:r>
              <a:rPr lang="en-GB" sz="2400" b="1" dirty="0" smtClean="0"/>
              <a:t>Connect (0, 1)</a:t>
            </a:r>
          </a:p>
          <a:p>
            <a:r>
              <a:rPr lang="en-GB" sz="2400" b="1" dirty="0" smtClean="0"/>
              <a:t>Connect (1, 3)</a:t>
            </a:r>
          </a:p>
          <a:p>
            <a:r>
              <a:rPr lang="en-GB" sz="2400" b="1" dirty="0" smtClean="0"/>
              <a:t>Connect (2, 4)</a:t>
            </a:r>
            <a:endParaRPr lang="en-GB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7724508" y="4157650"/>
            <a:ext cx="368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 smtClean="0"/>
              <a:t>AreConnected</a:t>
            </a:r>
            <a:r>
              <a:rPr lang="en-GB" sz="2400" b="1" dirty="0" smtClean="0"/>
              <a:t> (0, 3) = </a:t>
            </a:r>
            <a:r>
              <a:rPr lang="en-GB" sz="2400" b="1" dirty="0" smtClean="0">
                <a:solidFill>
                  <a:schemeClr val="accent6">
                    <a:lumMod val="75000"/>
                  </a:schemeClr>
                </a:solidFill>
              </a:rPr>
              <a:t>TRUE</a:t>
            </a:r>
            <a:endParaRPr lang="en-GB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24508" y="4563607"/>
            <a:ext cx="3747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 smtClean="0"/>
              <a:t>AreConnected</a:t>
            </a:r>
            <a:r>
              <a:rPr lang="en-GB" sz="2400" b="1" dirty="0" smtClean="0"/>
              <a:t> (1, </a:t>
            </a:r>
            <a:r>
              <a:rPr lang="en-GB" sz="2400" b="1" dirty="0"/>
              <a:t>2</a:t>
            </a:r>
            <a:r>
              <a:rPr lang="en-GB" sz="2400" b="1" dirty="0" smtClean="0"/>
              <a:t>) = </a:t>
            </a:r>
            <a:r>
              <a:rPr lang="en-GB" sz="2400" b="1" dirty="0" smtClean="0">
                <a:solidFill>
                  <a:srgbClr val="FF0000"/>
                </a:solidFill>
              </a:rPr>
              <a:t>FALSE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575251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GB" sz="8800" dirty="0" smtClean="0">
                <a:latin typeface="Lucida Console" panose="020B0609040504020204" pitchFamily="49" charset="0"/>
              </a:rPr>
              <a:t>CODE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1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 smtClean="0"/>
              <a:t>Connected Components</a:t>
            </a:r>
            <a:endParaRPr lang="en-GB" dirty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68" y="1483567"/>
            <a:ext cx="11275604" cy="58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2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41" y="3419012"/>
            <a:ext cx="10872123" cy="206560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 smtClean="0"/>
              <a:t>1) Quick Find</a:t>
            </a:r>
            <a:endParaRPr lang="en-GB" dirty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838200" y="1284449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grpSp>
        <p:nvGrpSpPr>
          <p:cNvPr id="73" name="Group 72"/>
          <p:cNvGrpSpPr/>
          <p:nvPr/>
        </p:nvGrpSpPr>
        <p:grpSpPr>
          <a:xfrm>
            <a:off x="1442105" y="5228665"/>
            <a:ext cx="9540837" cy="981212"/>
            <a:chOff x="1325581" y="5369790"/>
            <a:chExt cx="9540837" cy="981212"/>
          </a:xfrm>
        </p:grpSpPr>
        <p:grpSp>
          <p:nvGrpSpPr>
            <p:cNvPr id="40" name="Group 39"/>
            <p:cNvGrpSpPr/>
            <p:nvPr/>
          </p:nvGrpSpPr>
          <p:grpSpPr>
            <a:xfrm>
              <a:off x="1325581" y="5526963"/>
              <a:ext cx="3523556" cy="616404"/>
              <a:chOff x="1620080" y="5472633"/>
              <a:chExt cx="3523556" cy="61640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015412" y="5766318"/>
                <a:ext cx="391885" cy="32271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0</a:t>
                </a:r>
                <a:endParaRPr lang="en-GB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079747" y="547263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0</a:t>
                </a:r>
                <a:endParaRPr lang="en-GB" sz="12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407297" y="5766318"/>
                <a:ext cx="391885" cy="322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1</a:t>
                </a:r>
                <a:endParaRPr lang="en-GB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471632" y="547263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1</a:t>
                </a:r>
                <a:endParaRPr lang="en-GB" sz="1200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800205" y="5766318"/>
                <a:ext cx="391885" cy="32271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2</a:t>
                </a:r>
                <a:endParaRPr lang="en-GB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873871" y="547263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2</a:t>
                </a:r>
                <a:endParaRPr lang="en-GB" sz="12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187639" y="5766318"/>
                <a:ext cx="391885" cy="32271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2</a:t>
                </a:r>
                <a:endParaRPr lang="en-GB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251974" y="547263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3</a:t>
                </a:r>
                <a:endParaRPr lang="en-GB" sz="12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579524" y="5766318"/>
                <a:ext cx="391885" cy="322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1</a:t>
                </a:r>
                <a:endParaRPr lang="en-GB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643859" y="547263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4</a:t>
                </a:r>
                <a:endParaRPr lang="en-GB" sz="12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971409" y="5766318"/>
                <a:ext cx="391885" cy="322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1</a:t>
                </a:r>
                <a:endParaRPr lang="en-GB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035744" y="547263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5</a:t>
                </a:r>
                <a:endParaRPr lang="en-GB" sz="12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364317" y="5766318"/>
                <a:ext cx="391885" cy="32271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2</a:t>
                </a:r>
                <a:endParaRPr lang="en-GB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428652" y="547263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6</a:t>
                </a:r>
                <a:endParaRPr lang="en-GB" sz="12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751751" y="5766318"/>
                <a:ext cx="391885" cy="322719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2</a:t>
                </a:r>
                <a:endParaRPr lang="en-GB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816086" y="5472633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7</a:t>
                </a:r>
                <a:endParaRPr lang="en-GB" sz="12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620080" y="5779084"/>
                <a:ext cx="3930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i</a:t>
                </a:r>
                <a:r>
                  <a:rPr lang="en-GB" sz="1200" dirty="0" smtClean="0"/>
                  <a:t>d[]</a:t>
                </a:r>
                <a:endParaRPr lang="en-GB" sz="1200" dirty="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7342862" y="5526963"/>
              <a:ext cx="3523556" cy="616404"/>
              <a:chOff x="7581377" y="5715952"/>
              <a:chExt cx="3523556" cy="616404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7976709" y="6009637"/>
                <a:ext cx="391885" cy="322719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0</a:t>
                </a:r>
                <a:endParaRPr lang="en-GB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41044" y="571595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0</a:t>
                </a:r>
                <a:endParaRPr lang="en-GB" sz="12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368594" y="6009637"/>
                <a:ext cx="391885" cy="322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1</a:t>
                </a:r>
                <a:endParaRPr lang="en-GB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432929" y="571595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1</a:t>
                </a:r>
                <a:endParaRPr lang="en-GB" sz="12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8761502" y="6009637"/>
                <a:ext cx="391885" cy="322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</a:rPr>
                  <a:t>1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8835168" y="571595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2</a:t>
                </a:r>
                <a:endParaRPr lang="en-GB" sz="12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9148936" y="6009637"/>
                <a:ext cx="391885" cy="322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0000"/>
                    </a:solidFill>
                  </a:rPr>
                  <a:t>1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9213271" y="571595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3</a:t>
                </a:r>
                <a:endParaRPr lang="en-GB" sz="12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9540821" y="6009637"/>
                <a:ext cx="391885" cy="322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1</a:t>
                </a:r>
                <a:endParaRPr lang="en-GB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9605156" y="571595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4</a:t>
                </a:r>
                <a:endParaRPr lang="en-GB" sz="12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9932706" y="6009637"/>
                <a:ext cx="391885" cy="322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/>
                  <a:t>1</a:t>
                </a:r>
                <a:endParaRPr lang="en-GB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9997041" y="571595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5</a:t>
                </a:r>
                <a:endParaRPr lang="en-GB" sz="12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0325614" y="6009637"/>
                <a:ext cx="391885" cy="322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0000"/>
                    </a:solidFill>
                  </a:rPr>
                  <a:t>1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0389949" y="571595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6</a:t>
                </a:r>
                <a:endParaRPr lang="en-GB" sz="12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713048" y="6009637"/>
                <a:ext cx="391885" cy="3227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 smtClean="0">
                    <a:solidFill>
                      <a:srgbClr val="FF0000"/>
                    </a:solidFill>
                  </a:rPr>
                  <a:t>1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0777383" y="5715952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 smtClean="0"/>
                  <a:t>7</a:t>
                </a:r>
                <a:endParaRPr lang="en-GB" sz="12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581377" y="6022403"/>
                <a:ext cx="3930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i</a:t>
                </a:r>
                <a:r>
                  <a:rPr lang="en-GB" sz="1200" dirty="0" smtClean="0"/>
                  <a:t>d[]</a:t>
                </a:r>
                <a:endParaRPr lang="en-GB" sz="1200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7769" y="5369790"/>
              <a:ext cx="1371791" cy="981212"/>
            </a:xfrm>
            <a:prstGeom prst="rect">
              <a:avLst/>
            </a:prstGeom>
          </p:spPr>
        </p:pic>
      </p:grpSp>
      <p:cxnSp>
        <p:nvCxnSpPr>
          <p:cNvPr id="68" name="Straight Arrow Connector 67"/>
          <p:cNvCxnSpPr/>
          <p:nvPr/>
        </p:nvCxnSpPr>
        <p:spPr>
          <a:xfrm flipV="1">
            <a:off x="8849977" y="6035838"/>
            <a:ext cx="0" cy="307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9226311" y="6035838"/>
            <a:ext cx="0" cy="307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10401969" y="6035838"/>
            <a:ext cx="0" cy="307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10803184" y="6035838"/>
            <a:ext cx="0" cy="307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Content Placeholder 6"/>
          <p:cNvSpPr txBox="1">
            <a:spLocks/>
          </p:cNvSpPr>
          <p:nvPr/>
        </p:nvSpPr>
        <p:spPr>
          <a:xfrm>
            <a:off x="990600" y="14461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smtClean="0"/>
              <a:t>Assign to each node a number (the id of the connected component)</a:t>
            </a:r>
            <a:br>
              <a:rPr lang="en-GB" dirty="0" smtClean="0"/>
            </a:br>
            <a:endParaRPr lang="en-GB" dirty="0" smtClean="0"/>
          </a:p>
          <a:p>
            <a:pPr lvl="1"/>
            <a:r>
              <a:rPr lang="en-GB" b="1" dirty="0" smtClean="0"/>
              <a:t>Find</a:t>
            </a:r>
            <a:r>
              <a:rPr lang="en-GB" dirty="0" smtClean="0"/>
              <a:t>: check if p and q have the same id</a:t>
            </a:r>
          </a:p>
          <a:p>
            <a:pPr lvl="1"/>
            <a:r>
              <a:rPr lang="en-GB" b="1" dirty="0" smtClean="0"/>
              <a:t>Union</a:t>
            </a:r>
            <a:r>
              <a:rPr lang="en-GB" dirty="0" smtClean="0"/>
              <a:t>: change all entries whose id equals id[p] to id[q]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095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575251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GB" sz="8800" dirty="0" smtClean="0">
                <a:latin typeface="Lucida Console" panose="020B0609040504020204" pitchFamily="49" charset="0"/>
              </a:rPr>
              <a:t>CODE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6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 smtClean="0"/>
              <a:t>2) Quick Union</a:t>
            </a:r>
            <a:endParaRPr lang="en-GB" dirty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838200" y="1284449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59" name="Content Placeholder 6"/>
          <p:cNvSpPr txBox="1">
            <a:spLocks/>
          </p:cNvSpPr>
          <p:nvPr/>
        </p:nvSpPr>
        <p:spPr>
          <a:xfrm>
            <a:off x="186612" y="1446180"/>
            <a:ext cx="11784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 dirty="0" smtClean="0"/>
              <a:t>Assign to each node a parent (organize nodes in a forest of trees).</a:t>
            </a:r>
            <a:br>
              <a:rPr lang="en-GB" dirty="0" smtClean="0"/>
            </a:br>
            <a:endParaRPr lang="en-GB" dirty="0" smtClean="0"/>
          </a:p>
          <a:p>
            <a:pPr marL="457200" lvl="1" indent="0">
              <a:buNone/>
            </a:pPr>
            <a:r>
              <a:rPr lang="en-GB" b="1" dirty="0" smtClean="0"/>
              <a:t>Find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check if p and q have the same root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307494" y="2128657"/>
            <a:ext cx="5198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Union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 smtClean="0"/>
              <a:t>set the parent </a:t>
            </a:r>
            <a:r>
              <a:rPr lang="en-GB" sz="2400" dirty="0"/>
              <a:t>of p’s root </a:t>
            </a:r>
            <a:r>
              <a:rPr lang="en-GB" sz="2400" dirty="0" smtClean="0"/>
              <a:t>to the q’s root</a:t>
            </a:r>
            <a:endParaRPr lang="en-GB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421313" y="5828879"/>
            <a:ext cx="4616072" cy="616404"/>
            <a:chOff x="3369787" y="5843396"/>
            <a:chExt cx="4616072" cy="616404"/>
          </a:xfrm>
        </p:grpSpPr>
        <p:sp>
          <p:nvSpPr>
            <p:cNvPr id="60" name="Rectangle 59"/>
            <p:cNvSpPr/>
            <p:nvPr/>
          </p:nvSpPr>
          <p:spPr>
            <a:xfrm>
              <a:off x="4078316" y="6137081"/>
              <a:ext cx="391885" cy="322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0</a:t>
              </a:r>
              <a:endParaRPr lang="en-GB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142651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0</a:t>
              </a:r>
              <a:endParaRPr lang="en-GB" sz="12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470201" y="6137081"/>
              <a:ext cx="391885" cy="322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GB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534536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1</a:t>
              </a:r>
              <a:endParaRPr lang="en-GB" sz="12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863109" y="6137081"/>
              <a:ext cx="391885" cy="32271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9</a:t>
              </a:r>
              <a:endParaRPr lang="en-GB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36775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2</a:t>
              </a:r>
              <a:endParaRPr lang="en-GB" sz="12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250543" y="6137081"/>
              <a:ext cx="391885" cy="32271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GB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314878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3</a:t>
              </a:r>
              <a:endParaRPr lang="en-GB" sz="12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642428" y="6137081"/>
              <a:ext cx="391885" cy="32271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9</a:t>
              </a:r>
              <a:endParaRPr lang="en-GB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706763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4</a:t>
              </a:r>
              <a:endParaRPr lang="en-GB" sz="12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034313" y="6137081"/>
              <a:ext cx="391885" cy="3227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6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098648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5</a:t>
              </a:r>
              <a:endParaRPr lang="en-GB" sz="1200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427221" y="6137081"/>
              <a:ext cx="391885" cy="3227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6</a:t>
              </a:r>
              <a:endParaRPr lang="en-GB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491556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6</a:t>
              </a:r>
              <a:endParaRPr lang="en-GB" sz="1200" dirty="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14655" y="6137081"/>
              <a:ext cx="391885" cy="322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7</a:t>
              </a:r>
              <a:endParaRPr lang="en-GB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878990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7</a:t>
              </a:r>
              <a:endParaRPr lang="en-GB" sz="12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69787" y="6159940"/>
              <a:ext cx="68935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parent[]</a:t>
              </a:r>
              <a:endParaRPr lang="en-GB" sz="12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206540" y="6137081"/>
              <a:ext cx="391885" cy="322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8</a:t>
              </a:r>
              <a:endParaRPr lang="en-GB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270875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8</a:t>
              </a:r>
              <a:endParaRPr lang="en-GB" sz="12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593974" y="6137081"/>
              <a:ext cx="391885" cy="32271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9</a:t>
              </a:r>
              <a:endParaRPr lang="en-GB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658309" y="5847343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9</a:t>
              </a:r>
              <a:endParaRPr lang="en-GB" sz="12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12942"/>
            <a:ext cx="4076552" cy="217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494" y="3102735"/>
            <a:ext cx="3875977" cy="2856514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6371830" y="5828879"/>
            <a:ext cx="4616072" cy="616404"/>
            <a:chOff x="3369787" y="5843396"/>
            <a:chExt cx="4616072" cy="616404"/>
          </a:xfrm>
        </p:grpSpPr>
        <p:sp>
          <p:nvSpPr>
            <p:cNvPr id="90" name="Rectangle 89"/>
            <p:cNvSpPr/>
            <p:nvPr/>
          </p:nvSpPr>
          <p:spPr>
            <a:xfrm>
              <a:off x="4078316" y="6137081"/>
              <a:ext cx="391885" cy="322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0</a:t>
              </a:r>
              <a:endParaRPr lang="en-GB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142651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0</a:t>
              </a:r>
              <a:endParaRPr lang="en-GB" sz="12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70201" y="6137081"/>
              <a:ext cx="391885" cy="322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  <a:endParaRPr lang="en-GB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534536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1</a:t>
              </a:r>
              <a:endParaRPr lang="en-GB" sz="12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863109" y="6137081"/>
              <a:ext cx="391885" cy="32271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9</a:t>
              </a:r>
              <a:endParaRPr lang="en-GB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36775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2</a:t>
              </a:r>
              <a:endParaRPr lang="en-GB" sz="12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250543" y="6137081"/>
              <a:ext cx="391885" cy="32271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  <a:endParaRPr lang="en-GB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314878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3</a:t>
              </a:r>
              <a:endParaRPr lang="en-GB" sz="1200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42428" y="6137081"/>
              <a:ext cx="391885" cy="32271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9</a:t>
              </a:r>
              <a:endParaRPr lang="en-GB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706763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4</a:t>
              </a:r>
              <a:endParaRPr lang="en-GB" sz="12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034313" y="6137081"/>
              <a:ext cx="391885" cy="3227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6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098648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5</a:t>
              </a:r>
              <a:endParaRPr lang="en-GB" sz="1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427221" y="6137081"/>
              <a:ext cx="391885" cy="322719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6</a:t>
              </a:r>
              <a:endParaRPr lang="en-GB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491556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6</a:t>
              </a:r>
              <a:endParaRPr lang="en-GB" sz="12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814655" y="6137081"/>
              <a:ext cx="391885" cy="322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7</a:t>
              </a:r>
              <a:endParaRPr lang="en-GB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78990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7</a:t>
              </a:r>
              <a:endParaRPr lang="en-GB" sz="12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369787" y="6159940"/>
              <a:ext cx="68935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parent[]</a:t>
              </a:r>
              <a:endParaRPr lang="en-GB" sz="12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206540" y="6137081"/>
              <a:ext cx="391885" cy="322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8</a:t>
              </a:r>
              <a:endParaRPr lang="en-GB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270875" y="5843396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8</a:t>
              </a:r>
              <a:endParaRPr lang="en-GB" sz="12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593974" y="6137081"/>
              <a:ext cx="391885" cy="322719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</a:rPr>
                <a:t>6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58309" y="5847343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9</a:t>
              </a:r>
              <a:endParaRPr lang="en-GB" sz="1200" dirty="0"/>
            </a:p>
          </p:txBody>
        </p:sp>
      </p:grpSp>
      <p:cxnSp>
        <p:nvCxnSpPr>
          <p:cNvPr id="111" name="Straight Arrow Connector 110"/>
          <p:cNvCxnSpPr/>
          <p:nvPr/>
        </p:nvCxnSpPr>
        <p:spPr>
          <a:xfrm flipV="1">
            <a:off x="10809405" y="6463945"/>
            <a:ext cx="0" cy="307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5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575251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GB" sz="8800" dirty="0" smtClean="0">
                <a:latin typeface="Lucida Console" panose="020B0609040504020204" pitchFamily="49" charset="0"/>
              </a:rPr>
              <a:t>CODE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4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 smtClean="0"/>
              <a:t>Why Quick Union is too slow?</a:t>
            </a:r>
            <a:endParaRPr lang="en-GB" dirty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838200" y="128444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The average distance to root is too big!</a:t>
            </a:r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9" y="2350570"/>
            <a:ext cx="11145072" cy="3507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75" y="4497355"/>
            <a:ext cx="2853433" cy="200538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1737910" y="2463282"/>
            <a:ext cx="0" cy="3564294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24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 smtClean="0"/>
              <a:t>3) Weighted Quick Union</a:t>
            </a:r>
            <a:endParaRPr lang="en-GB" dirty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838200" y="1284449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59" name="Content Placeholder 6"/>
          <p:cNvSpPr txBox="1">
            <a:spLocks/>
          </p:cNvSpPr>
          <p:nvPr/>
        </p:nvSpPr>
        <p:spPr>
          <a:xfrm>
            <a:off x="186612" y="1446180"/>
            <a:ext cx="11784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 smtClean="0"/>
              <a:t>Avoid tall trees! </a:t>
            </a:r>
          </a:p>
          <a:p>
            <a:pPr lvl="1"/>
            <a:r>
              <a:rPr lang="en-GB" dirty="0" smtClean="0"/>
              <a:t>Keep track of the size of each tree.</a:t>
            </a:r>
          </a:p>
          <a:p>
            <a:pPr lvl="1"/>
            <a:r>
              <a:rPr lang="en-GB" dirty="0" smtClean="0"/>
              <a:t>Balance by linking root of smaller tree to the root of larger tree.</a:t>
            </a:r>
            <a:br>
              <a:rPr lang="en-GB" dirty="0" smtClean="0"/>
            </a:br>
            <a:endParaRPr lang="en-GB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76" y="4689666"/>
            <a:ext cx="5578991" cy="18707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96" y="3136868"/>
            <a:ext cx="11118104" cy="1188672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11728580" y="3275045"/>
            <a:ext cx="0" cy="1050495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86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GB" dirty="0" smtClean="0"/>
              <a:t>Who I am?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Co-Founder </a:t>
            </a:r>
            <a:r>
              <a:rPr lang="en-GB" dirty="0" smtClean="0"/>
              <a:t>of DotNetToscana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Software Engineer in Red Gate </a:t>
            </a:r>
            <a:r>
              <a:rPr lang="en-GB" dirty="0" smtClean="0"/>
              <a:t>Software (UK)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Microsoft C# Specialist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Passion </a:t>
            </a:r>
            <a:r>
              <a:rPr lang="en-GB" dirty="0"/>
              <a:t>for </a:t>
            </a:r>
            <a:r>
              <a:rPr lang="en-GB" dirty="0" smtClean="0"/>
              <a:t>algorithms</a:t>
            </a:r>
            <a:br>
              <a:rPr lang="en-GB" dirty="0" smtClean="0"/>
            </a:br>
            <a:r>
              <a:rPr lang="en-GB" sz="2200" dirty="0"/>
              <a:t>Bronze Medal at Italian Olympiad in Informatics (2003</a:t>
            </a:r>
            <a:r>
              <a:rPr lang="en-GB" sz="2200" dirty="0" smtClean="0"/>
              <a:t>)</a:t>
            </a:r>
            <a:r>
              <a:rPr lang="en-GB" sz="2400" dirty="0" smtClean="0"/>
              <a:t/>
            </a:r>
            <a:br>
              <a:rPr lang="en-GB" sz="2400" dirty="0" smtClean="0"/>
            </a:br>
            <a:endParaRPr lang="en-GB" dirty="0" smtClean="0"/>
          </a:p>
          <a:p>
            <a:pPr marL="0" indent="0">
              <a:buNone/>
            </a:pPr>
            <a:r>
              <a:rPr lang="en-GB" sz="1900" dirty="0" smtClean="0"/>
              <a:t/>
            </a:r>
            <a:br>
              <a:rPr lang="en-GB" sz="1900" dirty="0" smtClean="0"/>
            </a:br>
            <a:r>
              <a:rPr lang="en-GB" sz="1900" dirty="0" smtClean="0"/>
              <a:t>     Mail: </a:t>
            </a:r>
            <a:r>
              <a:rPr lang="en-GB" sz="1900" dirty="0" smtClean="0">
                <a:hlinkClick r:id="rId2"/>
              </a:rPr>
              <a:t>angella.andrea@gmail.com</a:t>
            </a:r>
            <a:endParaRPr lang="en-GB" sz="1900" dirty="0" smtClean="0"/>
          </a:p>
          <a:p>
            <a:pPr marL="0" indent="0">
              <a:buNone/>
            </a:pPr>
            <a:r>
              <a:rPr lang="en-GB" sz="1900" dirty="0" smtClean="0"/>
              <a:t>     Blog: </a:t>
            </a:r>
            <a:r>
              <a:rPr lang="en-GB" sz="1900" dirty="0" smtClean="0">
                <a:hlinkClick r:id="rId3"/>
              </a:rPr>
              <a:t>andrea-angella.blogspot.co.uk</a:t>
            </a:r>
            <a:endParaRPr lang="en-GB" sz="1900" dirty="0" smtClean="0"/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endParaRPr lang="en-GB" sz="2000" dirty="0" smtClean="0"/>
          </a:p>
          <a:p>
            <a:endParaRPr lang="en-GB" sz="2000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2054" name="Picture 6" descr="Andrea Angel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855" y="1524960"/>
            <a:ext cx="2753222" cy="275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55" y="4413118"/>
            <a:ext cx="2753223" cy="9382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56" y="5486269"/>
            <a:ext cx="2753221" cy="6101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02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575251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GB" sz="8800" dirty="0" smtClean="0">
                <a:latin typeface="Lucida Console" panose="020B0609040504020204" pitchFamily="49" charset="0"/>
              </a:rPr>
              <a:t>CODE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41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/>
              <a:t>4</a:t>
            </a:r>
            <a:r>
              <a:rPr lang="en-US" dirty="0" smtClean="0"/>
              <a:t>) Quick Union Path Compression</a:t>
            </a:r>
            <a:endParaRPr lang="en-GB" dirty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838200" y="1284449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59" name="Content Placeholder 6"/>
          <p:cNvSpPr txBox="1">
            <a:spLocks/>
          </p:cNvSpPr>
          <p:nvPr/>
        </p:nvSpPr>
        <p:spPr>
          <a:xfrm>
            <a:off x="186612" y="1446180"/>
            <a:ext cx="11784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GB" dirty="0" smtClean="0"/>
              <a:t>After computing the root of p, set the id of each examined node to point to that root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67" y="2304888"/>
            <a:ext cx="3179300" cy="3993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935" y="3172053"/>
            <a:ext cx="5605076" cy="2544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618653" y="4404049"/>
            <a:ext cx="1156996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61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575251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GB" sz="8800" dirty="0" smtClean="0">
                <a:latin typeface="Lucida Console" panose="020B0609040504020204" pitchFamily="49" charset="0"/>
              </a:rPr>
              <a:t>CODE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04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 smtClean="0"/>
              <a:t>5) Weighted Quick Union Path Compression</a:t>
            </a:r>
            <a:endParaRPr lang="en-GB" dirty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838200" y="1284449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2" name="Oval 1"/>
          <p:cNvSpPr/>
          <p:nvPr/>
        </p:nvSpPr>
        <p:spPr>
          <a:xfrm>
            <a:off x="1611087" y="2351313"/>
            <a:ext cx="3996000" cy="2268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Weighted Quick Union</a:t>
            </a:r>
            <a:endParaRPr lang="en-GB" sz="2800" dirty="0"/>
          </a:p>
        </p:txBody>
      </p:sp>
      <p:sp>
        <p:nvSpPr>
          <p:cNvPr id="11" name="Oval 10"/>
          <p:cNvSpPr/>
          <p:nvPr/>
        </p:nvSpPr>
        <p:spPr>
          <a:xfrm>
            <a:off x="7064755" y="2351313"/>
            <a:ext cx="3996000" cy="2268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Quick Union </a:t>
            </a:r>
            <a:br>
              <a:rPr lang="en-GB" sz="2800" dirty="0" smtClean="0"/>
            </a:br>
            <a:r>
              <a:rPr lang="en-GB" sz="2800" dirty="0" smtClean="0"/>
              <a:t>Path Compression</a:t>
            </a:r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962261" y="2683218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800" b="1" dirty="0" smtClean="0">
                <a:solidFill>
                  <a:srgbClr val="FF0000"/>
                </a:solidFill>
              </a:rPr>
              <a:t>+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46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575251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GB" sz="8800" dirty="0" smtClean="0">
                <a:latin typeface="Lucida Console" panose="020B0609040504020204" pitchFamily="49" charset="0"/>
              </a:rPr>
              <a:t>CODE</a:t>
            </a:r>
            <a:endParaRPr lang="en-GB" sz="28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0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 smtClean="0"/>
              <a:t>Performance Analysis</a:t>
            </a:r>
            <a:endParaRPr lang="en-GB" dirty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838200" y="1284449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59" name="Content Placeholder 6"/>
          <p:cNvSpPr txBox="1">
            <a:spLocks/>
          </p:cNvSpPr>
          <p:nvPr/>
        </p:nvSpPr>
        <p:spPr>
          <a:xfrm>
            <a:off x="186612" y="1446180"/>
            <a:ext cx="117845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10809405" y="6463945"/>
            <a:ext cx="0" cy="3078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1950"/>
              </p:ext>
            </p:extLst>
          </p:nvPr>
        </p:nvGraphicFramePr>
        <p:xfrm>
          <a:off x="838201" y="2053944"/>
          <a:ext cx="1030254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379"/>
                <a:gridCol w="2835987"/>
                <a:gridCol w="3434183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Algorithm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Find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Union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Quick Find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Quick Union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Weighted Quick Union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Log 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Log N 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Quick Union Path Compression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Log 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mtClean="0"/>
                        <a:t>Log 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Weighted</a:t>
                      </a:r>
                      <a:r>
                        <a:rPr lang="en-GB" baseline="0" dirty="0" smtClean="0"/>
                        <a:t> Quick Union Path Compression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8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60" y="308310"/>
            <a:ext cx="10840963" cy="6258798"/>
          </a:xfrm>
          <a:prstGeom prst="rect">
            <a:avLst/>
          </a:prstGeom>
        </p:spPr>
      </p:pic>
      <p:pic>
        <p:nvPicPr>
          <p:cNvPr id="5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1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8" y="1539532"/>
            <a:ext cx="7176289" cy="3720445"/>
          </a:xfrm>
          <a:ln w="3175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161685" y="5634445"/>
            <a:ext cx="606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6265 </a:t>
            </a:r>
            <a:r>
              <a:rPr lang="en-GB" sz="3200" dirty="0" err="1" smtClean="0"/>
              <a:t>px</a:t>
            </a:r>
            <a:r>
              <a:rPr lang="en-GB" sz="3200" dirty="0" smtClean="0"/>
              <a:t> * </a:t>
            </a:r>
            <a:r>
              <a:rPr lang="en-GB" sz="3200" dirty="0"/>
              <a:t>3248 </a:t>
            </a:r>
            <a:r>
              <a:rPr lang="en-GB" sz="3200" dirty="0" err="1" smtClean="0"/>
              <a:t>px</a:t>
            </a:r>
            <a:r>
              <a:rPr lang="en-GB" sz="3200" dirty="0" smtClean="0"/>
              <a:t> = 20 Mega Pixels</a:t>
            </a:r>
            <a:endParaRPr lang="en-GB" dirty="0"/>
          </a:p>
        </p:txBody>
      </p:sp>
      <p:pic>
        <p:nvPicPr>
          <p:cNvPr id="5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 smtClean="0"/>
              <a:t>Image Coloring</a:t>
            </a:r>
            <a:endParaRPr lang="en-GB" dirty="0"/>
          </a:p>
        </p:txBody>
      </p:sp>
      <p:grpSp>
        <p:nvGrpSpPr>
          <p:cNvPr id="39" name="Group 38"/>
          <p:cNvGrpSpPr/>
          <p:nvPr/>
        </p:nvGrpSpPr>
        <p:grpSpPr>
          <a:xfrm>
            <a:off x="8470850" y="2073251"/>
            <a:ext cx="2882950" cy="2827321"/>
            <a:chOff x="8786536" y="2073252"/>
            <a:chExt cx="2160548" cy="2029098"/>
          </a:xfrm>
        </p:grpSpPr>
        <p:sp>
          <p:nvSpPr>
            <p:cNvPr id="2" name="Rectangle 1"/>
            <p:cNvSpPr/>
            <p:nvPr/>
          </p:nvSpPr>
          <p:spPr>
            <a:xfrm>
              <a:off x="8786536" y="2073252"/>
              <a:ext cx="583474" cy="5747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575073" y="2073252"/>
              <a:ext cx="583474" cy="5747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363610" y="2073252"/>
              <a:ext cx="583474" cy="574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786536" y="3527584"/>
              <a:ext cx="583474" cy="574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75073" y="3527584"/>
              <a:ext cx="583474" cy="574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363610" y="3527584"/>
              <a:ext cx="583474" cy="574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786536" y="2800418"/>
              <a:ext cx="583474" cy="5747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575073" y="2800418"/>
              <a:ext cx="583474" cy="574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363610" y="2800418"/>
              <a:ext cx="583474" cy="574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7" name="Straight Connector 16"/>
            <p:cNvCxnSpPr>
              <a:stCxn id="2" idx="3"/>
              <a:endCxn id="7" idx="1"/>
            </p:cNvCxnSpPr>
            <p:nvPr/>
          </p:nvCxnSpPr>
          <p:spPr>
            <a:xfrm>
              <a:off x="9370010" y="2360635"/>
              <a:ext cx="20506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3"/>
              <a:endCxn id="16" idx="1"/>
            </p:cNvCxnSpPr>
            <p:nvPr/>
          </p:nvCxnSpPr>
          <p:spPr>
            <a:xfrm>
              <a:off x="10158547" y="3087801"/>
              <a:ext cx="20506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4" idx="0"/>
              <a:endCxn id="2" idx="2"/>
            </p:cNvCxnSpPr>
            <p:nvPr/>
          </p:nvCxnSpPr>
          <p:spPr>
            <a:xfrm flipV="1">
              <a:off x="9078273" y="2648018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2"/>
              <a:endCxn id="16" idx="0"/>
            </p:cNvCxnSpPr>
            <p:nvPr/>
          </p:nvCxnSpPr>
          <p:spPr>
            <a:xfrm>
              <a:off x="10655347" y="2648018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6" idx="2"/>
              <a:endCxn id="13" idx="0"/>
            </p:cNvCxnSpPr>
            <p:nvPr/>
          </p:nvCxnSpPr>
          <p:spPr>
            <a:xfrm>
              <a:off x="10655347" y="3375184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5" idx="2"/>
              <a:endCxn id="12" idx="0"/>
            </p:cNvCxnSpPr>
            <p:nvPr/>
          </p:nvCxnSpPr>
          <p:spPr>
            <a:xfrm>
              <a:off x="9866810" y="3375184"/>
              <a:ext cx="0" cy="152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1" idx="3"/>
              <a:endCxn id="12" idx="1"/>
            </p:cNvCxnSpPr>
            <p:nvPr/>
          </p:nvCxnSpPr>
          <p:spPr>
            <a:xfrm>
              <a:off x="9370010" y="3814967"/>
              <a:ext cx="20506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2" idx="3"/>
              <a:endCxn id="13" idx="1"/>
            </p:cNvCxnSpPr>
            <p:nvPr/>
          </p:nvCxnSpPr>
          <p:spPr>
            <a:xfrm>
              <a:off x="10158547" y="3814967"/>
              <a:ext cx="20506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19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92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 to the series</a:t>
            </a:r>
          </a:p>
          <a:p>
            <a:r>
              <a:rPr lang="en-GB" dirty="0" smtClean="0"/>
              <a:t>Practical </a:t>
            </a:r>
            <a:r>
              <a:rPr lang="en-GB" dirty="0" smtClean="0"/>
              <a:t>Problem: </a:t>
            </a:r>
            <a:r>
              <a:rPr lang="en-GB" b="1" dirty="0" smtClean="0"/>
              <a:t>Image </a:t>
            </a:r>
            <a:r>
              <a:rPr lang="en-GB" b="1" dirty="0" err="1" smtClean="0"/>
              <a:t>C</a:t>
            </a:r>
            <a:r>
              <a:rPr lang="en-GB" b="1" dirty="0" err="1" smtClean="0"/>
              <a:t>oloring</a:t>
            </a:r>
            <a:endParaRPr lang="en-GB" b="1" dirty="0"/>
          </a:p>
          <a:p>
            <a:r>
              <a:rPr lang="en-GB" dirty="0" smtClean="0"/>
              <a:t>Example in Paint.NET v3.5</a:t>
            </a:r>
            <a:endParaRPr lang="en-GB" dirty="0" smtClean="0"/>
          </a:p>
          <a:p>
            <a:r>
              <a:rPr lang="en-GB" b="1" dirty="0" smtClean="0"/>
              <a:t>The Connectivity Problem</a:t>
            </a:r>
          </a:p>
          <a:p>
            <a:pPr lvl="1"/>
            <a:r>
              <a:rPr lang="en-GB" dirty="0" smtClean="0"/>
              <a:t>5 different implementations</a:t>
            </a:r>
            <a:endParaRPr lang="en-GB" dirty="0" smtClean="0"/>
          </a:p>
          <a:p>
            <a:r>
              <a:rPr lang="en-GB" dirty="0" smtClean="0"/>
              <a:t>Image Colouring solution</a:t>
            </a:r>
          </a:p>
          <a:p>
            <a:r>
              <a:rPr lang="en-GB" dirty="0" smtClean="0"/>
              <a:t>Summary</a:t>
            </a:r>
            <a:endParaRPr lang="en-GB" sz="2000" dirty="0" smtClean="0"/>
          </a:p>
          <a:p>
            <a:endParaRPr lang="en-GB" sz="2000" dirty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spsu.edu/marketing/images/cell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360" y="1765892"/>
            <a:ext cx="3029562" cy="403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cons.iconarchive.com/icons/oxygen-icons.org/oxygen/256/Actions-fill-color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141" y="245704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7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pbs.twimg.com/profile_images/432893313331367937/lODuup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225" y="852996"/>
            <a:ext cx="2852460" cy="285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GB" dirty="0" smtClean="0"/>
              <a:t>Why learning algorithms?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To solve problems</a:t>
            </a:r>
          </a:p>
          <a:p>
            <a:r>
              <a:rPr lang="en-GB" dirty="0" smtClean="0"/>
              <a:t>To solve </a:t>
            </a:r>
            <a:r>
              <a:rPr lang="en-GB" u="sng" dirty="0" smtClean="0"/>
              <a:t>complex</a:t>
            </a:r>
            <a:r>
              <a:rPr lang="en-GB" dirty="0" smtClean="0"/>
              <a:t> problems</a:t>
            </a:r>
          </a:p>
          <a:p>
            <a:r>
              <a:rPr lang="en-GB" dirty="0"/>
              <a:t>To solve problems </a:t>
            </a:r>
            <a:r>
              <a:rPr lang="en-GB" dirty="0" smtClean="0"/>
              <a:t>on </a:t>
            </a:r>
            <a:r>
              <a:rPr lang="en-GB" u="sng" dirty="0"/>
              <a:t>big data </a:t>
            </a:r>
            <a:r>
              <a:rPr lang="en-GB" u="sng" dirty="0" smtClean="0"/>
              <a:t>sets</a:t>
            </a:r>
            <a:endParaRPr lang="en-GB" u="sng" dirty="0"/>
          </a:p>
          <a:p>
            <a:r>
              <a:rPr lang="en-GB" dirty="0" smtClean="0"/>
              <a:t>To become a better developer</a:t>
            </a:r>
          </a:p>
          <a:p>
            <a:r>
              <a:rPr lang="en-US" dirty="0" smtClean="0"/>
              <a:t>To </a:t>
            </a:r>
            <a:r>
              <a:rPr lang="en-US" dirty="0"/>
              <a:t>find a job in top software </a:t>
            </a:r>
            <a:r>
              <a:rPr lang="en-US" dirty="0" smtClean="0"/>
              <a:t>companies</a:t>
            </a:r>
            <a:endParaRPr lang="en-GB" dirty="0"/>
          </a:p>
          <a:p>
            <a:r>
              <a:rPr lang="en-GB" dirty="0" smtClean="0"/>
              <a:t>To challenge yourself and the community</a:t>
            </a:r>
          </a:p>
          <a:p>
            <a:r>
              <a:rPr lang="en-GB" dirty="0"/>
              <a:t>Lifelong investment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sz="5400" b="1" dirty="0" smtClean="0"/>
              <a:t>It is fun!</a:t>
            </a:r>
            <a:endParaRPr lang="en-GB" sz="3600" b="1" dirty="0" smtClean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222" y="4678593"/>
            <a:ext cx="2428875" cy="942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4455" y="3002193"/>
            <a:ext cx="26765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6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GB" dirty="0" smtClean="0"/>
              <a:t>Why this series?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Practical (real problems and solutions)</a:t>
            </a:r>
            <a:br>
              <a:rPr lang="en-GB" dirty="0" smtClean="0"/>
            </a:br>
            <a:endParaRPr lang="en-GB" dirty="0"/>
          </a:p>
          <a:p>
            <a:r>
              <a:rPr lang="en-GB" dirty="0" smtClean="0"/>
              <a:t>Pragmatic (no mathematical </a:t>
            </a:r>
            <a:r>
              <a:rPr lang="en-GB" dirty="0"/>
              <a:t>proofs</a:t>
            </a:r>
            <a:r>
              <a:rPr lang="en-GB" dirty="0" smtClean="0"/>
              <a:t>)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Code is written from scratch in C#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693" y="1588051"/>
            <a:ext cx="3416742" cy="367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0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sonofadud.files.wordpress.com/2011/08/clip_image00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867" y="1306289"/>
            <a:ext cx="6369378" cy="422378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21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://www.cs.princeton.edu/~wayne/contact/KevinWay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87" y="3210916"/>
            <a:ext cx="1453350" cy="21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oursera-instructor-photos.s3.amazonaws.com/85/37595f48c18aa72168f98f16200a74/Robert-Sedgewi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87" y="1842445"/>
            <a:ext cx="1453350" cy="145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GB" dirty="0" smtClean="0"/>
              <a:t>Credits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Robert Sedgewick and Kevin Wayne 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Algorithms 4 </a:t>
            </a:r>
            <a:r>
              <a:rPr lang="en-GB" dirty="0" smtClean="0"/>
              <a:t>Edition</a:t>
            </a:r>
          </a:p>
          <a:p>
            <a:pPr marL="457200" lvl="1" indent="0">
              <a:buNone/>
            </a:pPr>
            <a:r>
              <a:rPr lang="en-GB" dirty="0" smtClean="0">
                <a:hlinkClick r:id="rId4"/>
              </a:rPr>
              <a:t>http://algs4.cs.princeton.edu/code/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r>
              <a:rPr lang="en-GB" dirty="0" err="1" smtClean="0"/>
              <a:t>Coursera</a:t>
            </a:r>
            <a:r>
              <a:rPr lang="en-GB" dirty="0" smtClean="0"/>
              <a:t>:</a:t>
            </a:r>
          </a:p>
          <a:p>
            <a:pPr marL="457200" lvl="1" indent="0">
              <a:buNone/>
            </a:pPr>
            <a:r>
              <a:rPr lang="en-GB" dirty="0" smtClean="0">
                <a:hlinkClick r:id="rId5"/>
              </a:rPr>
              <a:t>https://www.coursera.org/course/algs4partI</a:t>
            </a:r>
            <a:endParaRPr lang="en-GB" dirty="0" smtClean="0"/>
          </a:p>
          <a:p>
            <a:pPr marL="457200" lvl="1" indent="0">
              <a:buNone/>
            </a:pPr>
            <a:r>
              <a:rPr lang="en-GB" dirty="0" smtClean="0">
                <a:hlinkClick r:id="rId6"/>
              </a:rPr>
              <a:t>https://www.coursera.org/course/algs4partII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028" name="Picture 4" descr="http://freeebooksearch.net/pics/daf6d_java_41-RWwEls6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837" y="1842445"/>
            <a:ext cx="2852991" cy="354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5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pPr algn="ctr"/>
            <a:r>
              <a:rPr lang="en-US" dirty="0" smtClean="0"/>
              <a:t>Problem: </a:t>
            </a:r>
            <a:r>
              <a:rPr lang="en-US" b="1" dirty="0" smtClean="0"/>
              <a:t>Image Coloring</a:t>
            </a:r>
            <a:endParaRPr lang="en-GB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88" y="1381636"/>
            <a:ext cx="9937212" cy="5150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35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pbs.twimg.com/profile_images/1836353957/partner8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144" y="1"/>
            <a:ext cx="944885" cy="9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9544" y="2323325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GB" sz="8800" dirty="0" smtClean="0">
                <a:latin typeface="Lucida Console" panose="020B0609040504020204" pitchFamily="49" charset="0"/>
              </a:rPr>
              <a:t>DEMO</a:t>
            </a:r>
            <a:endParaRPr lang="en-GB" sz="2800" dirty="0">
              <a:latin typeface="Lucida Console" panose="020B0609040504020204" pitchFamily="49" charset="0"/>
            </a:endParaRPr>
          </a:p>
        </p:txBody>
      </p:sp>
      <p:pic>
        <p:nvPicPr>
          <p:cNvPr id="4" name="Picture 2" descr="http://tanyoivanov.files.wordpress.com/2012/04/paintne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97" y="4014013"/>
            <a:ext cx="2161293" cy="54302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24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2519</TotalTime>
  <Words>400</Words>
  <Application>Microsoft Office PowerPoint</Application>
  <PresentationFormat>Widescreen</PresentationFormat>
  <Paragraphs>194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Lucida Console</vt:lpstr>
      <vt:lpstr>Office Theme</vt:lpstr>
      <vt:lpstr>Advanced Algorithms #1</vt:lpstr>
      <vt:lpstr>Who I am?</vt:lpstr>
      <vt:lpstr>Agenda</vt:lpstr>
      <vt:lpstr>Why learning algorithms?</vt:lpstr>
      <vt:lpstr>Why this series?</vt:lpstr>
      <vt:lpstr>PowerPoint Presentation</vt:lpstr>
      <vt:lpstr>Credits</vt:lpstr>
      <vt:lpstr>Problem: Image Coloring</vt:lpstr>
      <vt:lpstr>DEMO</vt:lpstr>
      <vt:lpstr>The Connectivity Problem</vt:lpstr>
      <vt:lpstr>Example</vt:lpstr>
      <vt:lpstr>CODE</vt:lpstr>
      <vt:lpstr>Connected Components</vt:lpstr>
      <vt:lpstr>1) Quick Find</vt:lpstr>
      <vt:lpstr>CODE</vt:lpstr>
      <vt:lpstr>2) Quick Union</vt:lpstr>
      <vt:lpstr>CODE</vt:lpstr>
      <vt:lpstr>Why Quick Union is too slow?</vt:lpstr>
      <vt:lpstr>3) Weighted Quick Union</vt:lpstr>
      <vt:lpstr>CODE</vt:lpstr>
      <vt:lpstr>4) Quick Union Path Compression</vt:lpstr>
      <vt:lpstr>CODE</vt:lpstr>
      <vt:lpstr>5) Weighted Quick Union Path Compression</vt:lpstr>
      <vt:lpstr>CODE</vt:lpstr>
      <vt:lpstr>Performance Analysis</vt:lpstr>
      <vt:lpstr>PowerPoint Presentation</vt:lpstr>
      <vt:lpstr>Image Coloring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Angella</dc:creator>
  <cp:lastModifiedBy>Andrea Angella</cp:lastModifiedBy>
  <cp:revision>103</cp:revision>
  <dcterms:created xsi:type="dcterms:W3CDTF">2014-02-12T10:38:27Z</dcterms:created>
  <dcterms:modified xsi:type="dcterms:W3CDTF">2014-03-23T12:16:54Z</dcterms:modified>
</cp:coreProperties>
</file>